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93" r:id="rId3"/>
    <p:sldId id="294" r:id="rId4"/>
    <p:sldId id="302" r:id="rId5"/>
    <p:sldId id="259" r:id="rId6"/>
    <p:sldId id="260" r:id="rId7"/>
    <p:sldId id="261" r:id="rId8"/>
    <p:sldId id="303" r:id="rId9"/>
    <p:sldId id="263" r:id="rId10"/>
    <p:sldId id="265" r:id="rId11"/>
    <p:sldId id="295" r:id="rId12"/>
    <p:sldId id="267" r:id="rId13"/>
    <p:sldId id="264" r:id="rId14"/>
    <p:sldId id="304" r:id="rId15"/>
    <p:sldId id="296" r:id="rId16"/>
    <p:sldId id="272" r:id="rId17"/>
    <p:sldId id="274" r:id="rId18"/>
    <p:sldId id="283" r:id="rId19"/>
    <p:sldId id="275" r:id="rId20"/>
    <p:sldId id="305" r:id="rId21"/>
    <p:sldId id="300" r:id="rId22"/>
    <p:sldId id="301" r:id="rId23"/>
    <p:sldId id="276" r:id="rId24"/>
    <p:sldId id="287" r:id="rId25"/>
    <p:sldId id="291" r:id="rId26"/>
    <p:sldId id="277" r:id="rId27"/>
    <p:sldId id="288" r:id="rId28"/>
    <p:sldId id="290" r:id="rId29"/>
    <p:sldId id="289" r:id="rId30"/>
    <p:sldId id="297" r:id="rId3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ector reto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5" name="Espaço Reservado para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951BF-7C2C-43EE-9EDF-87A1338AC44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964DF-6BB0-421C-98B0-5F6A69132DB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5ECCC-4596-40C9-A783-98B7A205AC1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27" name="Espaço Reservado para Conteúd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7D826-58EA-45C2-B8A2-42E5220E23F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ector reto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25614-C33E-40BC-A6B1-AC91CA75C59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Rodapé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70A64-B9A2-4B6A-851B-243BB1F6752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25" name="Espaço Reservado para Tex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28" name="Espaço Reservado para Conteúd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63872-2FC7-4737-BFE1-75AF2830C4F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Rodapé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4821D-40C7-45D5-9B3B-7E6A9FB2217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Rodapé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4CF38-C0F0-4A4F-9A5A-44DB00CD4B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ector reto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Rodapé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699F8-6082-47D1-BE42-91F9EBFACB2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886B1-4FF2-4745-999D-44C579B39F5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Espaço Reservado para Texto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1" name="Espaço Reservado para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A04FC61-5DBF-44EF-BB3D-11B1B5574C5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0" name="Espaço Reservado para Títu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3" r:id="rId4"/>
    <p:sldLayoutId id="2147483769" r:id="rId5"/>
    <p:sldLayoutId id="2147483764" r:id="rId6"/>
    <p:sldLayoutId id="2147483770" r:id="rId7"/>
    <p:sldLayoutId id="2147483771" r:id="rId8"/>
    <p:sldLayoutId id="2147483772" r:id="rId9"/>
    <p:sldLayoutId id="2147483765" r:id="rId10"/>
    <p:sldLayoutId id="214748377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oises\Desktop\propriedades%20coligativas\Tonoscopia%20%20%20Trabalho%20de%20Quimica.av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oises\Desktop\propriedades%20coligativas\capture-1.avi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oises\Desktop\propriedades%20coligativas\Tunoscopia.avi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quimicopolar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pt.wikipedia.org/wiki/Ficheiro:Ethylene_glycol_chemical_structure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http://pt.wikipedia.org/wiki/Ficheiro:Ethylene-glycol-3D-vdW.pn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81075"/>
            <a:ext cx="7772400" cy="2808288"/>
          </a:xfrm>
          <a:solidFill>
            <a:schemeClr val="accent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sz="7200"/>
              <a:t>PROPRIEDADES COLIGATIVAS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08500"/>
            <a:ext cx="6400800" cy="11303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pt-BR" dirty="0" err="1"/>
              <a:t>Profª</a:t>
            </a:r>
            <a:r>
              <a:rPr lang="pt-BR" dirty="0"/>
              <a:t> </a:t>
            </a:r>
            <a:r>
              <a:rPr lang="pt-BR" dirty="0" smtClean="0"/>
              <a:t>Moisés Rodrigo G dos Santos</a:t>
            </a:r>
            <a:endParaRPr lang="pt-BR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pt-BR" dirty="0" smtClean="0"/>
              <a:t>www.quimicopolar.wikispaces.com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Diminuição da Pressão de Vapor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8290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pt-BR" smtClean="0"/>
          </a:p>
          <a:p>
            <a:pPr>
              <a:lnSpc>
                <a:spcPct val="90000"/>
              </a:lnSpc>
            </a:pPr>
            <a:endParaRPr lang="pt-BR" smtClean="0"/>
          </a:p>
          <a:p>
            <a:pPr>
              <a:lnSpc>
                <a:spcPct val="90000"/>
              </a:lnSpc>
            </a:pPr>
            <a:endParaRPr lang="pt-BR" smtClean="0"/>
          </a:p>
          <a:p>
            <a:pPr>
              <a:lnSpc>
                <a:spcPct val="90000"/>
              </a:lnSpc>
            </a:pPr>
            <a:endParaRPr lang="pt-BR" smtClean="0"/>
          </a:p>
          <a:p>
            <a:pPr>
              <a:lnSpc>
                <a:spcPct val="90000"/>
              </a:lnSpc>
            </a:pPr>
            <a:endParaRPr lang="pt-BR" smtClean="0"/>
          </a:p>
          <a:p>
            <a:pPr>
              <a:lnSpc>
                <a:spcPct val="90000"/>
              </a:lnSpc>
            </a:pPr>
            <a:endParaRPr lang="pt-BR" smtClean="0"/>
          </a:p>
          <a:p>
            <a:pPr>
              <a:lnSpc>
                <a:spcPct val="90000"/>
              </a:lnSpc>
            </a:pPr>
            <a:endParaRPr lang="pt-BR" smtClean="0"/>
          </a:p>
          <a:p>
            <a:pPr>
              <a:lnSpc>
                <a:spcPct val="90000"/>
              </a:lnSpc>
            </a:pPr>
            <a:endParaRPr lang="pt-BR" smtClean="0"/>
          </a:p>
        </p:txBody>
      </p:sp>
      <p:pic>
        <p:nvPicPr>
          <p:cNvPr id="19460" name="Picture 5" descr="2002-71-132-52-i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43000"/>
            <a:ext cx="8675687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428625" y="5768975"/>
            <a:ext cx="87153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pt-BR" sz="2400">
                <a:solidFill>
                  <a:srgbClr val="0070C0"/>
                </a:solidFill>
              </a:rPr>
              <a:t>Portanto, quanto maior o número de partículas do soluto em solução, maior o abaixamento da pressão máxima de vapor e menor a pressão de vapor do solvente.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4" name="Tonoscopia   Trabalho de Quimica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1214438"/>
            <a:ext cx="8572500" cy="54991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4000"/>
              <a:t>Fatores que influenciam a Pressão Máxima de Vapor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>
                <a:solidFill>
                  <a:schemeClr val="folHlink"/>
                </a:solidFill>
              </a:rPr>
              <a:t>Temperatura</a:t>
            </a:r>
            <a:r>
              <a:rPr lang="pt-BR" smtClean="0"/>
              <a:t>: A pressão de vapor aumenta como aumento da temperatura.</a:t>
            </a:r>
          </a:p>
          <a:p>
            <a:endParaRPr lang="pt-BR" smtClean="0"/>
          </a:p>
          <a:p>
            <a:r>
              <a:rPr lang="pt-BR" smtClean="0">
                <a:solidFill>
                  <a:schemeClr val="folHlink"/>
                </a:solidFill>
              </a:rPr>
              <a:t>Natureza do Soluto</a:t>
            </a:r>
            <a:r>
              <a:rPr lang="pt-BR" smtClean="0"/>
              <a:t>: Cada líquido apresenta uma pressão de vapor característica numa mesma temperatura.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EBULIOSCOPIA</a:t>
            </a:r>
          </a:p>
        </p:txBody>
      </p:sp>
      <p:sp>
        <p:nvSpPr>
          <p:cNvPr id="22531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/>
              <a:t>É o estudo da elevação da temperatura de ebulição de um líquido, por meio da adição de um soluto não volátil.</a:t>
            </a:r>
          </a:p>
          <a:p>
            <a:r>
              <a:rPr lang="pt-BR" smtClean="0"/>
              <a:t>A diminuição da pressão máxima de vapor do solvente, devido à adição de um soluto, leva inevitavelmente ao </a:t>
            </a:r>
            <a:r>
              <a:rPr lang="pt-BR" b="1" smtClean="0"/>
              <a:t>aumento da temperatura de ebulição.</a:t>
            </a:r>
          </a:p>
          <a:p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714750"/>
            <a:ext cx="8686800" cy="2089150"/>
          </a:xfrm>
        </p:spPr>
        <p:txBody>
          <a:bodyPr/>
          <a:lstStyle/>
          <a:p>
            <a:r>
              <a:rPr lang="pt-BR" smtClean="0">
                <a:solidFill>
                  <a:srgbClr val="0070C0"/>
                </a:solidFill>
              </a:rPr>
              <a:t>Quanto maior a concentração do soluto, maior a elevação da temperatura de ebulição do solvente e maior a temperatura de ebulição do mesmo</a:t>
            </a:r>
          </a:p>
          <a:p>
            <a:endParaRPr lang="pt-BR" smtClean="0">
              <a:solidFill>
                <a:srgbClr val="0070C0"/>
              </a:solidFill>
            </a:endParaRPr>
          </a:p>
        </p:txBody>
      </p:sp>
      <p:pic>
        <p:nvPicPr>
          <p:cNvPr id="23556" name="Picture 2" descr="http://www.profpc.com.br/2002-71-132-53-i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85750"/>
            <a:ext cx="652145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Como a Água Esquenta?</a:t>
            </a:r>
            <a:endParaRPr lang="pt-BR" dirty="0"/>
          </a:p>
        </p:txBody>
      </p:sp>
      <p:pic>
        <p:nvPicPr>
          <p:cNvPr id="4" name="capture-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357313"/>
            <a:ext cx="8929688" cy="55006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CRIOSCOPIA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/>
              <a:t>É o estudo do abaixamento da temperatura de congelação de um líquido, por meio da adição de um soluto.</a:t>
            </a:r>
          </a:p>
          <a:p>
            <a:r>
              <a:rPr lang="pt-BR" smtClean="0"/>
              <a:t>A diminuição da pressão de vapor do solvente, devido à adição de um soluto, leva à diminuição da temperatura de congelamento.</a:t>
            </a:r>
          </a:p>
          <a:p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PONTO TRIPLO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 sz="2800" smtClean="0"/>
              <a:t>É uma temperatura e uma pressão nas quais as fases sólida, líquida e gasosa coexistem.</a:t>
            </a:r>
          </a:p>
          <a:p>
            <a:pPr>
              <a:lnSpc>
                <a:spcPct val="80000"/>
              </a:lnSpc>
            </a:pPr>
            <a:endParaRPr lang="pt-BR" sz="2800" smtClean="0"/>
          </a:p>
          <a:p>
            <a:pPr>
              <a:lnSpc>
                <a:spcPct val="80000"/>
              </a:lnSpc>
            </a:pPr>
            <a:endParaRPr lang="pt-BR" sz="2800" smtClean="0"/>
          </a:p>
          <a:p>
            <a:pPr>
              <a:lnSpc>
                <a:spcPct val="80000"/>
              </a:lnSpc>
            </a:pPr>
            <a:endParaRPr lang="pt-BR" sz="2800" smtClean="0"/>
          </a:p>
          <a:p>
            <a:pPr>
              <a:lnSpc>
                <a:spcPct val="80000"/>
              </a:lnSpc>
            </a:pPr>
            <a:endParaRPr lang="pt-BR" sz="2800" smtClean="0"/>
          </a:p>
          <a:p>
            <a:pPr>
              <a:lnSpc>
                <a:spcPct val="80000"/>
              </a:lnSpc>
            </a:pPr>
            <a:endParaRPr lang="pt-BR" sz="2800" smtClean="0"/>
          </a:p>
          <a:p>
            <a:pPr>
              <a:lnSpc>
                <a:spcPct val="80000"/>
              </a:lnSpc>
            </a:pPr>
            <a:endParaRPr lang="pt-BR" sz="2800" smtClean="0"/>
          </a:p>
          <a:p>
            <a:pPr>
              <a:lnSpc>
                <a:spcPct val="80000"/>
              </a:lnSpc>
            </a:pPr>
            <a:endParaRPr lang="pt-BR" sz="1600" smtClean="0"/>
          </a:p>
          <a:p>
            <a:pPr>
              <a:lnSpc>
                <a:spcPct val="80000"/>
              </a:lnSpc>
            </a:pPr>
            <a:endParaRPr lang="pt-BR" sz="1600" smtClean="0"/>
          </a:p>
          <a:p>
            <a:pPr>
              <a:lnSpc>
                <a:spcPct val="80000"/>
              </a:lnSpc>
            </a:pPr>
            <a:endParaRPr lang="pt-BR" sz="1600" smtClean="0"/>
          </a:p>
          <a:p>
            <a:pPr>
              <a:lnSpc>
                <a:spcPct val="80000"/>
              </a:lnSpc>
            </a:pPr>
            <a:endParaRPr lang="pt-BR" sz="1600" smtClean="0"/>
          </a:p>
          <a:p>
            <a:pPr>
              <a:lnSpc>
                <a:spcPct val="80000"/>
              </a:lnSpc>
            </a:pPr>
            <a:endParaRPr lang="pt-BR" sz="1600" smtClean="0"/>
          </a:p>
          <a:p>
            <a:pPr>
              <a:lnSpc>
                <a:spcPct val="80000"/>
              </a:lnSpc>
            </a:pPr>
            <a:r>
              <a:rPr lang="pt-BR" sz="1600" smtClean="0"/>
              <a:t>http://www.mspc.eng.br/tecdiv/im01/agua_diagr_est1.gif</a:t>
            </a:r>
          </a:p>
        </p:txBody>
      </p:sp>
      <p:pic>
        <p:nvPicPr>
          <p:cNvPr id="26628" name="Picture 5" descr="agua_diagr_es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420938"/>
            <a:ext cx="6192837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Ponto Triplo</a:t>
            </a:r>
          </a:p>
        </p:txBody>
      </p:sp>
      <p:sp>
        <p:nvSpPr>
          <p:cNvPr id="27651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pt-BR" smtClean="0"/>
          </a:p>
        </p:txBody>
      </p:sp>
      <p:sp>
        <p:nvSpPr>
          <p:cNvPr id="27652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pt-BR" smtClean="0"/>
              <a:t>A Figura ilustra o ponto triplo. Gelo (iceberg) coexistindo com o líquido no qual flutua, e com a fase gasosa (ar e vapor de água). </a:t>
            </a:r>
          </a:p>
        </p:txBody>
      </p:sp>
      <p:pic>
        <p:nvPicPr>
          <p:cNvPr id="27653" name="Picture 4" descr="Quimica_TD_fig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628775"/>
            <a:ext cx="3322638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OSMOSCOPIA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/>
              <a:t>Fenômeno da disseminação espontânea entre um líquido em outro e vice-versa.</a:t>
            </a:r>
          </a:p>
          <a:p>
            <a:endParaRPr lang="pt-BR" smtClean="0"/>
          </a:p>
          <a:p>
            <a:r>
              <a:rPr lang="pt-BR" smtClean="0"/>
              <a:t>A difusão de um líquido para outro através de membranas semipermeáveis recebe o nome de OSMOSE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1028"/>
          <p:cNvSpPr txBox="1">
            <a:spLocks noChangeArrowheads="1"/>
          </p:cNvSpPr>
          <p:nvPr/>
        </p:nvSpPr>
        <p:spPr bwMode="auto">
          <a:xfrm>
            <a:off x="539750" y="476250"/>
            <a:ext cx="81359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/>
              <a:t>Um dos assuntos que são freqüentemente abordados nos exames vestibulares do país são as</a:t>
            </a:r>
          </a:p>
          <a:p>
            <a:endParaRPr lang="pt-BR" sz="2000" b="1"/>
          </a:p>
          <a:p>
            <a:r>
              <a:rPr lang="pt-BR" sz="2000" b="1"/>
              <a:t>                        </a:t>
            </a:r>
            <a:r>
              <a:rPr lang="pt-BR" sz="2000" b="1">
                <a:solidFill>
                  <a:srgbClr val="FF0000"/>
                </a:solidFill>
              </a:rPr>
              <a:t>PROPRIEDADES COLIGATIVAS</a:t>
            </a:r>
            <a:r>
              <a:rPr lang="pt-BR" sz="2000" b="1"/>
              <a:t/>
            </a:r>
            <a:br>
              <a:rPr lang="pt-BR" sz="2000" b="1"/>
            </a:br>
            <a:endParaRPr lang="pt-BR" sz="2000" b="1"/>
          </a:p>
          <a:p>
            <a:r>
              <a:rPr lang="pt-BR" sz="2000" b="1"/>
              <a:t>A sua aplicação está em um dos principais laboratórios de química que você conhece :          </a:t>
            </a:r>
            <a:br>
              <a:rPr lang="pt-BR" sz="2000" b="1"/>
            </a:br>
            <a:endParaRPr lang="pt-BR" sz="2000" b="1"/>
          </a:p>
        </p:txBody>
      </p:sp>
      <p:sp>
        <p:nvSpPr>
          <p:cNvPr id="19461" name="Text Box 1029"/>
          <p:cNvSpPr txBox="1">
            <a:spLocks noChangeArrowheads="1"/>
          </p:cNvSpPr>
          <p:nvPr/>
        </p:nvSpPr>
        <p:spPr bwMode="auto">
          <a:xfrm>
            <a:off x="468313" y="3141663"/>
            <a:ext cx="82073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/>
              <a:t>PROPRIEDADES COLIGATIVAS</a:t>
            </a:r>
            <a:br>
              <a:rPr lang="pt-BR" sz="2000" b="1"/>
            </a:br>
            <a:endParaRPr lang="pt-BR" sz="2000" b="1"/>
          </a:p>
          <a:p>
            <a:r>
              <a:rPr lang="pt-BR" sz="2000" b="1"/>
              <a:t>           São propriedades que estão intimamente relacionadas com o número de partículas de um soluto dispersas em uma solução.</a:t>
            </a:r>
            <a:br>
              <a:rPr lang="pt-BR" sz="2000" b="1"/>
            </a:br>
            <a:r>
              <a:rPr lang="pt-BR" sz="2000" b="1"/>
              <a:t>           Quando adiciona-se sal de cozinha, (NaCl) á água fervente nota-se que a fervura imediatamente pára. </a:t>
            </a:r>
          </a:p>
          <a:p>
            <a:endParaRPr lang="pt-BR" sz="2000" b="1"/>
          </a:p>
          <a:p>
            <a:r>
              <a:rPr lang="pt-BR" sz="2000" b="1"/>
              <a:t>Por quê?</a:t>
            </a:r>
            <a:br>
              <a:rPr lang="pt-BR" sz="2000" b="1"/>
            </a:br>
            <a:endParaRPr lang="pt-BR" sz="2000" b="1"/>
          </a:p>
        </p:txBody>
      </p:sp>
      <p:sp>
        <p:nvSpPr>
          <p:cNvPr id="4" name="Retângulo 3"/>
          <p:cNvSpPr>
            <a:spLocks noChangeArrowheads="1"/>
          </p:cNvSpPr>
          <p:nvPr/>
        </p:nvSpPr>
        <p:spPr bwMode="auto">
          <a:xfrm>
            <a:off x="4143375" y="2357438"/>
            <a:ext cx="1852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/>
              <a:t> </a:t>
            </a:r>
            <a:r>
              <a:rPr lang="pt-BR" b="1">
                <a:solidFill>
                  <a:srgbClr val="FF0000"/>
                </a:solidFill>
              </a:rPr>
              <a:t>A COZINHA</a:t>
            </a:r>
            <a:r>
              <a:rPr lang="pt-BR" b="1">
                <a:solidFill>
                  <a:srgbClr val="FFFF00"/>
                </a:solidFill>
              </a:rPr>
              <a:t>.</a:t>
            </a:r>
            <a:r>
              <a:rPr lang="pt-BR" b="1"/>
              <a:t>   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969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mtClean="0"/>
          </a:p>
        </p:txBody>
      </p:sp>
      <p:sp>
        <p:nvSpPr>
          <p:cNvPr id="4" name="Retângulo 3"/>
          <p:cNvSpPr>
            <a:spLocks noChangeArrowheads="1"/>
          </p:cNvSpPr>
          <p:nvPr/>
        </p:nvSpPr>
        <p:spPr bwMode="auto">
          <a:xfrm>
            <a:off x="428625" y="4786313"/>
            <a:ext cx="8501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>
                <a:solidFill>
                  <a:srgbClr val="0070C0"/>
                </a:solidFill>
              </a:rPr>
              <a:t>Quanto maior a concentração do soluto, maior o abaixamento da temperatura de congelamento do solvente e menor a temperatura de congelamento do mesmo.</a:t>
            </a:r>
          </a:p>
        </p:txBody>
      </p:sp>
      <p:sp>
        <p:nvSpPr>
          <p:cNvPr id="29701" name="Rectangle 1"/>
          <p:cNvSpPr>
            <a:spLocks noChangeArrowheads="1"/>
          </p:cNvSpPr>
          <p:nvPr/>
        </p:nvSpPr>
        <p:spPr bwMode="auto">
          <a:xfrm>
            <a:off x="714375" y="3000375"/>
            <a:ext cx="8001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pt-BR" sz="2000" i="1">
                <a:latin typeface="Arial" pitchFamily="34" charset="0"/>
              </a:rPr>
              <a:t>  </a:t>
            </a:r>
            <a:endParaRPr lang="pt-BR" sz="2000">
              <a:latin typeface="Arial" pitchFamily="34" charset="0"/>
            </a:endParaRPr>
          </a:p>
          <a:p>
            <a:pPr algn="ctr" eaLnBrk="0" hangingPunct="0"/>
            <a:r>
              <a:rPr lang="pt-BR" sz="2000" i="1">
                <a:latin typeface="Arial" pitchFamily="34" charset="0"/>
              </a:rPr>
              <a:t>Efeito Crioscopico do sal no Ponto de Solidificação da água: à direita água pura com Ponto de Solidificação de 0</a:t>
            </a:r>
            <a:r>
              <a:rPr lang="pt-BR" sz="2000" i="1" baseline="30000">
                <a:latin typeface="Arial" pitchFamily="34" charset="0"/>
              </a:rPr>
              <a:t>o</a:t>
            </a:r>
            <a:r>
              <a:rPr lang="pt-BR" sz="2000" i="1">
                <a:latin typeface="Arial" pitchFamily="34" charset="0"/>
              </a:rPr>
              <a:t>C e a esquerda água e sal com Ponto de Solidificação de -18</a:t>
            </a:r>
            <a:r>
              <a:rPr lang="pt-BR" sz="2000" i="1" baseline="30000">
                <a:latin typeface="Arial" pitchFamily="34" charset="0"/>
              </a:rPr>
              <a:t>o</a:t>
            </a:r>
            <a:r>
              <a:rPr lang="pt-BR" sz="2000" i="1">
                <a:latin typeface="Arial" pitchFamily="34" charset="0"/>
              </a:rPr>
              <a:t>C</a:t>
            </a:r>
          </a:p>
        </p:txBody>
      </p:sp>
      <p:pic>
        <p:nvPicPr>
          <p:cNvPr id="29702" name="Picture 2" descr="http://www.profpc.com.br/Foto_acquasa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428625"/>
            <a:ext cx="52292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357438"/>
            <a:ext cx="80010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571500" y="214313"/>
            <a:ext cx="8077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>
                <a:solidFill>
                  <a:schemeClr val="accent2"/>
                </a:solidFill>
                <a:latin typeface="Verdana" pitchFamily="34" charset="0"/>
              </a:rPr>
              <a:t>OSMOSE:</a:t>
            </a:r>
          </a:p>
          <a:p>
            <a:pPr algn="ctr">
              <a:spcBef>
                <a:spcPct val="50000"/>
              </a:spcBef>
            </a:pPr>
            <a:r>
              <a:rPr lang="pt-BR" sz="3200">
                <a:solidFill>
                  <a:schemeClr val="accent2"/>
                </a:solidFill>
                <a:latin typeface="Verdana" pitchFamily="34" charset="0"/>
              </a:rPr>
              <a:t> fenômeno que permite a passagem do solvente do meio mais </a:t>
            </a:r>
            <a:r>
              <a:rPr lang="pt-BR" sz="3200">
                <a:solidFill>
                  <a:srgbClr val="FF0000"/>
                </a:solidFill>
                <a:latin typeface="Verdana" pitchFamily="34" charset="0"/>
              </a:rPr>
              <a:t>diluído</a:t>
            </a:r>
            <a:r>
              <a:rPr lang="pt-BR" sz="3200">
                <a:solidFill>
                  <a:schemeClr val="accent2"/>
                </a:solidFill>
                <a:latin typeface="Verdana" pitchFamily="34" charset="0"/>
              </a:rPr>
              <a:t> para o meio mais </a:t>
            </a:r>
            <a:r>
              <a:rPr lang="pt-BR" sz="3200">
                <a:solidFill>
                  <a:srgbClr val="FF0000"/>
                </a:solidFill>
                <a:latin typeface="Verdana" pitchFamily="34" charset="0"/>
              </a:rPr>
              <a:t>concentrado</a:t>
            </a:r>
            <a:r>
              <a:rPr lang="pt-BR" sz="3200">
                <a:solidFill>
                  <a:schemeClr val="accent2"/>
                </a:solidFill>
                <a:latin typeface="Verdana" pitchFamily="34" charset="0"/>
              </a:rPr>
              <a:t>.</a:t>
            </a:r>
            <a:endParaRPr lang="en-US" sz="3200">
              <a:solidFill>
                <a:schemeClr val="accent2"/>
              </a:solidFill>
            </a:endParaRPr>
          </a:p>
        </p:txBody>
      </p:sp>
      <p:sp>
        <p:nvSpPr>
          <p:cNvPr id="30724" name="Retângulo 4"/>
          <p:cNvSpPr>
            <a:spLocks noChangeArrowheads="1"/>
          </p:cNvSpPr>
          <p:nvPr/>
        </p:nvSpPr>
        <p:spPr bwMode="auto">
          <a:xfrm>
            <a:off x="285750" y="5214938"/>
            <a:ext cx="8072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Osmose é a passagem de um solvente para o interior de uma solução feita desse mesmo solvente, através de uma membrana semipermeável (MSP). A osmose também é uma propriedade coligativa da solução, pois depende do número de partículas dissolvidas.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7848600" cy="433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>
                <a:solidFill>
                  <a:srgbClr val="FF0000"/>
                </a:solidFill>
                <a:latin typeface="Verdana" pitchFamily="34" charset="0"/>
              </a:rPr>
              <a:t>Análise microscópica: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Osmose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/>
              <a:t>A PRESSÃO DE VAPOR DA ÁGUA PURA  (P</a:t>
            </a:r>
            <a:r>
              <a:rPr lang="pt-BR" baseline="-25000" smtClean="0"/>
              <a:t>0</a:t>
            </a:r>
            <a:r>
              <a:rPr lang="pt-BR" smtClean="0"/>
              <a:t>) É MAIOR QUE A DA ÁGUA NA SOLUÇÃO (P).</a:t>
            </a:r>
          </a:p>
          <a:p>
            <a:endParaRPr lang="pt-BR" smtClean="0"/>
          </a:p>
          <a:p>
            <a:r>
              <a:rPr lang="pt-BR" smtClean="0"/>
              <a:t>A ÁGUA SE DESLOCA DE UMA REGIÃO MENOS CONCETRADA PARA UMA REGIÃO MAIS CONCENTRADA.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Osmose</a:t>
            </a:r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955088" cy="5429250"/>
          </a:xfr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3571875" y="3429000"/>
            <a:ext cx="53578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 b="1">
                <a:solidFill>
                  <a:srgbClr val="0070C0"/>
                </a:solidFill>
              </a:rPr>
              <a:t>Nota:</a:t>
            </a:r>
            <a:endParaRPr lang="pt-BR" sz="2400">
              <a:solidFill>
                <a:srgbClr val="0070C0"/>
              </a:solidFill>
            </a:endParaRPr>
          </a:p>
          <a:p>
            <a:r>
              <a:rPr lang="pt-BR" sz="2400">
                <a:solidFill>
                  <a:srgbClr val="0070C0"/>
                </a:solidFill>
              </a:rPr>
              <a:t>A membrana semipermeável (MSP), que pode ser feita de bexiga de animal ou celofane, é seletiva, ou seja, deixa passar o solvente, mas não deixa passar o soluto.</a:t>
            </a:r>
          </a:p>
          <a:p>
            <a:r>
              <a:rPr lang="pt-BR" sz="2400">
                <a:solidFill>
                  <a:srgbClr val="0070C0"/>
                </a:solidFill>
              </a:rPr>
              <a:t>Observa-se que o nível do solvente diminui após um certo tempo, enquanto o nível da solução aumenta.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Hemácias e Bacalhau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125538"/>
            <a:ext cx="5832475" cy="3186112"/>
          </a:xfrm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933825"/>
            <a:ext cx="3754438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PRESSÃO OSMÓTICA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pt-BR" smtClean="0"/>
          </a:p>
          <a:p>
            <a:r>
              <a:rPr lang="pt-BR" smtClean="0"/>
              <a:t>A mínima pressão externa que deve ser aplicada à solução quando separada do seu solvente puro para impedir a osmose.</a:t>
            </a:r>
          </a:p>
          <a:p>
            <a:endParaRPr lang="pt-BR" smtClean="0"/>
          </a:p>
          <a:p>
            <a:r>
              <a:rPr lang="pt-BR" smtClean="0"/>
              <a:t>Pressão osmótica depende da concentração da solução.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Osmose Reversa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sz="2800" smtClean="0"/>
              <a:t>Ocorre quando se aplica uma pressão no lado da solução mais salina ou concentrada, revertendo-se a tendência natural.</a:t>
            </a:r>
          </a:p>
          <a:p>
            <a:r>
              <a:rPr lang="pt-BR" sz="2800" smtClean="0"/>
              <a:t>Neste caso, a água da solução salina passa para o lado da água pura, ficando retidos os íons dos sais nela dissolvidos.</a:t>
            </a:r>
          </a:p>
          <a:p>
            <a:r>
              <a:rPr lang="pt-BR" sz="2800" smtClean="0"/>
              <a:t>A pressão a ser aplicada equivale a uma pressão maior do que a pressão osmótica característica da solução.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Osmose Reversa</a:t>
            </a:r>
          </a:p>
        </p:txBody>
      </p:sp>
      <p:pic>
        <p:nvPicPr>
          <p:cNvPr id="378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119188"/>
            <a:ext cx="8929687" cy="5749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Dessalinizadores </a:t>
            </a:r>
          </a:p>
        </p:txBody>
      </p:sp>
      <p:pic>
        <p:nvPicPr>
          <p:cNvPr id="38915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854450"/>
            <a:ext cx="4679950" cy="2557463"/>
          </a:xfrm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700213"/>
            <a:ext cx="2190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3141663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unoscopia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0500" y="214313"/>
            <a:ext cx="8667750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Para casa - grupo</a:t>
            </a:r>
            <a:endParaRPr lang="pt-BR" dirty="0"/>
          </a:p>
        </p:txBody>
      </p:sp>
      <p:sp>
        <p:nvSpPr>
          <p:cNvPr id="3993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/>
              <a:t>Fazer uma Pesquisa sobre as propriedades coligativas (0 a 5) e enviar no meu email: </a:t>
            </a:r>
            <a:r>
              <a:rPr lang="pt-BR" smtClean="0">
                <a:hlinkClick r:id="rId2"/>
              </a:rPr>
              <a:t>quimicopolar@gmail.com</a:t>
            </a:r>
            <a:r>
              <a:rPr lang="pt-BR" smtClean="0"/>
              <a:t> (não será aceita copia fiel da internet)</a:t>
            </a:r>
          </a:p>
          <a:p>
            <a:endParaRPr lang="pt-BR" smtClean="0"/>
          </a:p>
          <a:p>
            <a:r>
              <a:rPr lang="pt-BR" smtClean="0"/>
              <a:t>Realizar um experimento em sala de aula (0 a 5) e explicar. (pode trazê-lo filmado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0" y="301625"/>
            <a:ext cx="9144000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t-BR" sz="2800">
                <a:latin typeface="Arial" pitchFamily="34" charset="0"/>
              </a:rPr>
              <a:t>A água pura à pressão de 1 atm possui ponto de fusão de 0</a:t>
            </a:r>
            <a:r>
              <a:rPr lang="pt-BR" sz="2800" baseline="30000">
                <a:latin typeface="Arial" pitchFamily="34" charset="0"/>
              </a:rPr>
              <a:t>o</a:t>
            </a:r>
            <a:r>
              <a:rPr lang="pt-BR" sz="2800">
                <a:latin typeface="Arial" pitchFamily="34" charset="0"/>
              </a:rPr>
              <a:t>C e ponto de ebulição de 100</a:t>
            </a:r>
            <a:r>
              <a:rPr lang="pt-BR" sz="2800" baseline="30000">
                <a:latin typeface="Arial" pitchFamily="34" charset="0"/>
              </a:rPr>
              <a:t>o</a:t>
            </a:r>
            <a:r>
              <a:rPr lang="pt-BR" sz="2800">
                <a:latin typeface="Arial" pitchFamily="34" charset="0"/>
              </a:rPr>
              <a:t>C.</a:t>
            </a:r>
          </a:p>
          <a:p>
            <a:pPr eaLnBrk="0" hangingPunct="0"/>
            <a:r>
              <a:rPr lang="pt-BR" sz="2800">
                <a:latin typeface="Arial" pitchFamily="34" charset="0"/>
              </a:rPr>
              <a:t>  </a:t>
            </a:r>
          </a:p>
          <a:p>
            <a:pPr eaLnBrk="0" hangingPunct="0"/>
            <a:endParaRPr lang="pt-BR" sz="2800">
              <a:latin typeface="Arial" pitchFamily="34" charset="0"/>
            </a:endParaRPr>
          </a:p>
          <a:p>
            <a:pPr eaLnBrk="0" hangingPunct="0"/>
            <a:endParaRPr lang="pt-BR" sz="2800">
              <a:latin typeface="Arial" pitchFamily="34" charset="0"/>
            </a:endParaRPr>
          </a:p>
          <a:p>
            <a:pPr eaLnBrk="0" hangingPunct="0"/>
            <a:endParaRPr lang="pt-BR" sz="2800">
              <a:latin typeface="Arial" pitchFamily="34" charset="0"/>
            </a:endParaRPr>
          </a:p>
          <a:p>
            <a:pPr eaLnBrk="0" hangingPunct="0"/>
            <a:endParaRPr lang="pt-BR" sz="2800">
              <a:latin typeface="Arial" pitchFamily="34" charset="0"/>
            </a:endParaRPr>
          </a:p>
          <a:p>
            <a:pPr eaLnBrk="0" hangingPunct="0"/>
            <a:endParaRPr lang="pt-BR" sz="2800">
              <a:latin typeface="Arial" pitchFamily="34" charset="0"/>
            </a:endParaRPr>
          </a:p>
          <a:p>
            <a:pPr eaLnBrk="0" hangingPunct="0"/>
            <a:r>
              <a:rPr lang="pt-BR" sz="2800">
                <a:latin typeface="Arial" pitchFamily="34" charset="0"/>
              </a:rPr>
              <a:t>No entanto, quando adicionamos um soluto não volátil à água, o soluto modifica as propriedades físicas da água. Agora a água congela abaixo de 0</a:t>
            </a:r>
            <a:r>
              <a:rPr lang="pt-BR" sz="2800" baseline="30000">
                <a:latin typeface="Arial" pitchFamily="34" charset="0"/>
              </a:rPr>
              <a:t>o</a:t>
            </a:r>
            <a:r>
              <a:rPr lang="pt-BR" sz="2800">
                <a:latin typeface="Arial" pitchFamily="34" charset="0"/>
              </a:rPr>
              <a:t>C e ferve acima de 100</a:t>
            </a:r>
            <a:r>
              <a:rPr lang="pt-BR" sz="2800" baseline="30000">
                <a:latin typeface="Arial" pitchFamily="34" charset="0"/>
              </a:rPr>
              <a:t>o</a:t>
            </a:r>
            <a:r>
              <a:rPr lang="pt-BR" sz="2800">
                <a:latin typeface="Arial" pitchFamily="34" charset="0"/>
              </a:rPr>
              <a:t>C. Estas alterações das propriedades físicas da água devido à adição do soluto são denominados de </a:t>
            </a:r>
            <a:r>
              <a:rPr lang="pt-BR" sz="2800" b="1">
                <a:latin typeface="Arial" pitchFamily="34" charset="0"/>
              </a:rPr>
              <a:t>efeitos coligativos</a:t>
            </a:r>
            <a:r>
              <a:rPr lang="pt-BR" sz="2800">
                <a:latin typeface="Arial" pitchFamily="34" charset="0"/>
              </a:rPr>
              <a:t>.</a:t>
            </a:r>
          </a:p>
        </p:txBody>
      </p:sp>
      <p:pic>
        <p:nvPicPr>
          <p:cNvPr id="13315" name="Picture 2" descr="http://ceticismo.files.wordpress.com/2008/11/agua_pu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8618200"/>
            <a:ext cx="21907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ttp://ceticismo.files.wordpress.com/2008/11/agua_pu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1214438"/>
            <a:ext cx="21907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Situações Cotidianas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686800" cy="4525963"/>
          </a:xfrm>
        </p:spPr>
        <p:txBody>
          <a:bodyPr/>
          <a:lstStyle/>
          <a:p>
            <a:endParaRPr lang="pt-BR" smtClean="0"/>
          </a:p>
          <a:p>
            <a:endParaRPr lang="pt-BR" smtClean="0"/>
          </a:p>
          <a:p>
            <a:r>
              <a:rPr lang="pt-BR" smtClean="0"/>
              <a:t>O uso de aditivos, como o etilenoglicol, à água do radiador de carros evita que ela entre em ebulição, no caso de um superaquecimento do motor.</a:t>
            </a:r>
          </a:p>
        </p:txBody>
      </p:sp>
      <p:pic>
        <p:nvPicPr>
          <p:cNvPr id="14340" name="Picture 5" descr="Ethylene glycol chemical structur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429250"/>
            <a:ext cx="4371975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Ethylene-glycol-3D-vdW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38" y="825500"/>
            <a:ext cx="2643187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5" descr="http://www.wolfracing.com.br/images/motocoo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572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4"/>
          <p:cNvSpPr>
            <a:spLocks noChangeArrowheads="1"/>
          </p:cNvSpPr>
          <p:nvPr/>
        </p:nvSpPr>
        <p:spPr bwMode="auto">
          <a:xfrm>
            <a:off x="-142875" y="6119813"/>
            <a:ext cx="50006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pt-BR" sz="1400" i="1">
                <a:latin typeface="Arial" pitchFamily="34" charset="0"/>
              </a:rPr>
              <a:t>    </a:t>
            </a:r>
            <a:endParaRPr lang="pt-BR" sz="1400">
              <a:latin typeface="Arial" pitchFamily="34" charset="0"/>
            </a:endParaRPr>
          </a:p>
          <a:p>
            <a:pPr algn="ctr" eaLnBrk="0" hangingPunct="0"/>
            <a:r>
              <a:rPr lang="pt-BR" sz="1400" i="1">
                <a:latin typeface="Arial" pitchFamily="34" charset="0"/>
              </a:rPr>
              <a:t>Aditivo do radiador: evita o congelamento e a ebulição da água que refrigera o motor do carro.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Situações Cotidianas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pt-BR" smtClean="0"/>
          </a:p>
          <a:p>
            <a:r>
              <a:rPr lang="pt-BR" smtClean="0"/>
              <a:t>Nos países em que o inverno é rigoroso, esse mesmo aditivo tem o efeito de evitar o congelamento da água do radiador.</a:t>
            </a:r>
          </a:p>
          <a:p>
            <a:endParaRPr lang="pt-BR" smtClean="0"/>
          </a:p>
          <a:p>
            <a:r>
              <a:rPr lang="pt-BR" smtClean="0"/>
              <a:t>Nesses países, joga-se SAL nas estradas e ruas com acúmulo de neve para derretê-la.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Situações Cotidianas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pt-BR" smtClean="0"/>
          </a:p>
          <a:p>
            <a:endParaRPr lang="pt-BR" smtClean="0"/>
          </a:p>
          <a:p>
            <a:r>
              <a:rPr lang="pt-BR" smtClean="0"/>
              <a:t>Em verduras cruas com sal, as células perdem água mais rapidamente, murchando em pouco tempo.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285750" y="357188"/>
            <a:ext cx="85725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t-BR" sz="2800">
                <a:latin typeface="Trebuchet MS" pitchFamily="34" charset="0"/>
              </a:rPr>
              <a:t>Para cada propriedade física que modifica temos uma propriedade coligativa que estuda este efeito:</a:t>
            </a:r>
          </a:p>
          <a:p>
            <a:pPr eaLnBrk="0" hangingPunct="0"/>
            <a:endParaRPr lang="pt-BR" sz="2800">
              <a:latin typeface="Trebuchet MS" pitchFamily="34" charset="0"/>
            </a:endParaRPr>
          </a:p>
          <a:p>
            <a:pPr eaLnBrk="0" hangingPunct="0"/>
            <a:endParaRPr lang="pt-BR" sz="2800">
              <a:latin typeface="Trebuchet MS" pitchFamily="34" charset="0"/>
            </a:endParaRPr>
          </a:p>
          <a:p>
            <a:pPr eaLnBrk="0" hangingPunct="0"/>
            <a:endParaRPr lang="pt-BR" sz="2800">
              <a:latin typeface="Trebuchet MS" pitchFamily="34" charset="0"/>
            </a:endParaRPr>
          </a:p>
          <a:p>
            <a:pPr eaLnBrk="0" hangingPunct="0"/>
            <a:endParaRPr lang="pt-BR" sz="2800">
              <a:latin typeface="Trebuchet MS" pitchFamily="34" charset="0"/>
            </a:endParaRPr>
          </a:p>
          <a:p>
            <a:pPr eaLnBrk="0" hangingPunct="0"/>
            <a:endParaRPr lang="pt-BR" sz="2800">
              <a:latin typeface="Trebuchet MS" pitchFamily="34" charset="0"/>
            </a:endParaRPr>
          </a:p>
          <a:p>
            <a:pPr eaLnBrk="0" hangingPunct="0"/>
            <a:endParaRPr lang="pt-BR" sz="2800">
              <a:latin typeface="Trebuchet MS" pitchFamily="34" charset="0"/>
            </a:endParaRPr>
          </a:p>
          <a:p>
            <a:pPr eaLnBrk="0" hangingPunct="0"/>
            <a:endParaRPr lang="pt-BR" sz="2800">
              <a:latin typeface="Trebuchet MS" pitchFamily="34" charset="0"/>
            </a:endParaRPr>
          </a:p>
          <a:p>
            <a:pPr eaLnBrk="0" hangingPunct="0"/>
            <a:endParaRPr lang="pt-BR" sz="2800">
              <a:latin typeface="Trebuchet MS" pitchFamily="34" charset="0"/>
            </a:endParaRPr>
          </a:p>
          <a:p>
            <a:pPr eaLnBrk="0" hangingPunct="0"/>
            <a:endParaRPr lang="pt-BR" sz="2800">
              <a:latin typeface="Trebuchet MS" pitchFamily="34" charset="0"/>
            </a:endParaRPr>
          </a:p>
          <a:p>
            <a:pPr eaLnBrk="0" hangingPunct="0"/>
            <a:r>
              <a:rPr lang="pt-BR" sz="2800">
                <a:latin typeface="Trebuchet MS" pitchFamily="34" charset="0"/>
              </a:rPr>
              <a:t> </a:t>
            </a:r>
            <a:endParaRPr lang="pt-BR" sz="2800">
              <a:latin typeface="Arial" pitchFamily="34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428625" y="1857375"/>
          <a:ext cx="8572560" cy="2198370"/>
        </p:xfrm>
        <a:graphic>
          <a:graphicData uri="http://schemas.openxmlformats.org/drawingml/2006/table">
            <a:tbl>
              <a:tblPr/>
              <a:tblGrid>
                <a:gridCol w="4286280"/>
                <a:gridCol w="4286280"/>
              </a:tblGrid>
              <a:tr h="357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solidFill>
                            <a:srgbClr val="FF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EFEITO COLIGATIVO</a:t>
                      </a:r>
                      <a:endParaRPr lang="pt-BR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solidFill>
                            <a:srgbClr val="FF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PROPRIEDADE COLIGATIVA</a:t>
                      </a:r>
                      <a:endParaRPr lang="pt-BR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Diminuição da pressão de vapor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Tonoscopia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Aumento do Ponto de Ebulição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err="1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Ebulioscopia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Diminuição do Ponto de Congelamento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Crioscopia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Aumento da Pressão Osmótica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err="1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Osmoscopia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500063" y="4643438"/>
            <a:ext cx="86439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800">
                <a:solidFill>
                  <a:srgbClr val="0070C0"/>
                </a:solidFill>
                <a:latin typeface="Trebuchet MS" pitchFamily="34" charset="0"/>
              </a:rPr>
              <a:t>Os efeitos coligativos dependem </a:t>
            </a:r>
            <a:r>
              <a:rPr lang="pt-BR" sz="2800" b="1">
                <a:solidFill>
                  <a:srgbClr val="0070C0"/>
                </a:solidFill>
                <a:latin typeface="Trebuchet MS" pitchFamily="34" charset="0"/>
              </a:rPr>
              <a:t>somente</a:t>
            </a:r>
            <a:r>
              <a:rPr lang="pt-BR" sz="2800">
                <a:solidFill>
                  <a:srgbClr val="0070C0"/>
                </a:solidFill>
                <a:latin typeface="Trebuchet MS" pitchFamily="34" charset="0"/>
              </a:rPr>
              <a:t> do número de partículas do soluto dissolvidas. Quanto maior for o número de partículas do soluto dissolvidas, maiores serão os efeitos coligativos.</a:t>
            </a:r>
            <a:endParaRPr lang="pt-BR" sz="280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/>
              <a:t>TONOSCOPIA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pt-BR" dirty="0"/>
              <a:t>Diminuição da pressão de vapor de um líquido, provocada </a:t>
            </a:r>
            <a:r>
              <a:rPr lang="pt-BR" dirty="0" smtClean="0"/>
              <a:t>pela dissolução de </a:t>
            </a:r>
            <a:r>
              <a:rPr lang="pt-BR" dirty="0"/>
              <a:t>um soluto não-volátil</a:t>
            </a:r>
            <a:r>
              <a:rPr lang="pt-BR" dirty="0" smtClean="0"/>
              <a:t>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pt-BR" dirty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pt-BR" dirty="0" smtClean="0"/>
              <a:t>A pressão de vapor da solução formada por um soluto (não-volátil) em solvente é menor que a do solvente puro, pois a interação entre as partículas do soluto e as moléculas do solvente diminuem as saídas destas últimas.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Viagem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iagem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1082</TotalTime>
  <Words>1008</Words>
  <Application>Microsoft PowerPoint</Application>
  <PresentationFormat>Apresentação na tela (4:3)</PresentationFormat>
  <Paragraphs>132</Paragraphs>
  <Slides>30</Slides>
  <Notes>0</Notes>
  <HiddenSlides>0</HiddenSlides>
  <MMClips>3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40" baseType="lpstr">
      <vt:lpstr>Tahoma</vt:lpstr>
      <vt:lpstr>Arial</vt:lpstr>
      <vt:lpstr>Franklin Gothic Medium</vt:lpstr>
      <vt:lpstr>Franklin Gothic Book</vt:lpstr>
      <vt:lpstr>Wingdings 2</vt:lpstr>
      <vt:lpstr>Calibri</vt:lpstr>
      <vt:lpstr>Trebuchet MS</vt:lpstr>
      <vt:lpstr>Times New Roman</vt:lpstr>
      <vt:lpstr>Verdana</vt:lpstr>
      <vt:lpstr>Viagem</vt:lpstr>
      <vt:lpstr>PROPRIEDADES COLIGATIVAS</vt:lpstr>
      <vt:lpstr>Slide 2</vt:lpstr>
      <vt:lpstr>Slide 3</vt:lpstr>
      <vt:lpstr>Slide 4</vt:lpstr>
      <vt:lpstr>Situações Cotidianas</vt:lpstr>
      <vt:lpstr>Situações Cotidianas</vt:lpstr>
      <vt:lpstr>Situações Cotidianas</vt:lpstr>
      <vt:lpstr>Slide 8</vt:lpstr>
      <vt:lpstr>TONOSCOPIA</vt:lpstr>
      <vt:lpstr>Diminuição da Pressão de Vapor</vt:lpstr>
      <vt:lpstr>Slide 11</vt:lpstr>
      <vt:lpstr>Fatores que influenciam a Pressão Máxima de Vapor</vt:lpstr>
      <vt:lpstr>EBULIOSCOPIA</vt:lpstr>
      <vt:lpstr>Slide 14</vt:lpstr>
      <vt:lpstr>Como a Água Esquenta?</vt:lpstr>
      <vt:lpstr>CRIOSCOPIA</vt:lpstr>
      <vt:lpstr>PONTO TRIPLO</vt:lpstr>
      <vt:lpstr>Ponto Triplo</vt:lpstr>
      <vt:lpstr>OSMOSCOPIA</vt:lpstr>
      <vt:lpstr>Slide 20</vt:lpstr>
      <vt:lpstr>Slide 21</vt:lpstr>
      <vt:lpstr>Slide 22</vt:lpstr>
      <vt:lpstr>Osmose</vt:lpstr>
      <vt:lpstr>Osmose</vt:lpstr>
      <vt:lpstr>Hemácias e Bacalhau</vt:lpstr>
      <vt:lpstr>PRESSÃO OSMÓTICA</vt:lpstr>
      <vt:lpstr>Osmose Reversa</vt:lpstr>
      <vt:lpstr>Osmose Reversa</vt:lpstr>
      <vt:lpstr>Dessalinizadores </vt:lpstr>
      <vt:lpstr>Para casa - grupo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PROPRIEDADES COLIGATIVAS</dc:title>
  <dc:creator>Marcia</dc:creator>
  <cp:lastModifiedBy>Moises</cp:lastModifiedBy>
  <cp:revision>60</cp:revision>
  <cp:lastPrinted>1601-01-01T00:00:00Z</cp:lastPrinted>
  <dcterms:created xsi:type="dcterms:W3CDTF">2009-06-13T18:55:09Z</dcterms:created>
  <dcterms:modified xsi:type="dcterms:W3CDTF">2010-06-30T01:49:31Z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